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1"/>
  </p:notesMasterIdLst>
  <p:sldIdLst>
    <p:sldId id="287" r:id="rId2"/>
    <p:sldId id="312" r:id="rId3"/>
    <p:sldId id="313" r:id="rId4"/>
    <p:sldId id="314" r:id="rId5"/>
    <p:sldId id="315" r:id="rId6"/>
    <p:sldId id="316" r:id="rId7"/>
    <p:sldId id="317" r:id="rId8"/>
    <p:sldId id="274" r:id="rId9"/>
    <p:sldId id="27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99FF"/>
    <a:srgbClr val="FFCC00"/>
    <a:srgbClr val="FFFF00"/>
    <a:srgbClr val="FF00FF"/>
    <a:srgbClr val="00FFFF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6482" autoAdjust="0"/>
  </p:normalViewPr>
  <p:slideViewPr>
    <p:cSldViewPr>
      <p:cViewPr>
        <p:scale>
          <a:sx n="84" d="100"/>
          <a:sy n="84" d="100"/>
        </p:scale>
        <p:origin x="-2208" y="-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Klepnutím lze upravit styly předlohy textu.</a:t>
            </a:r>
          </a:p>
          <a:p>
            <a:pPr lvl="1"/>
            <a:r>
              <a:rPr lang="en-US" noProof="0" smtClean="0"/>
              <a:t>Druhá úroveň</a:t>
            </a:r>
          </a:p>
          <a:p>
            <a:pPr lvl="2"/>
            <a:r>
              <a:rPr lang="en-US" noProof="0" smtClean="0"/>
              <a:t>Třetí úroveň</a:t>
            </a:r>
          </a:p>
          <a:p>
            <a:pPr lvl="3"/>
            <a:r>
              <a:rPr lang="en-US" noProof="0" smtClean="0"/>
              <a:t>Čtvrtá úroveň</a:t>
            </a:r>
          </a:p>
          <a:p>
            <a:pPr lvl="4"/>
            <a:r>
              <a:rPr lang="en-US" noProof="0" smtClean="0"/>
              <a:t>Pátá úroveň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193184A-B19B-4B8E-9E7D-76FD5B3FD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116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altLang="en-US"/>
              <a:t>Klepnutím lze upravit styl předlohy nadpisů.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Klepnutím lze upravit styl předlohy podnadpisů.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2013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736DA-9EC8-4C5D-A819-DF8025DE5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39E66-8862-4318-8FCC-B36EF010FB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C687D-0553-4E8F-B50D-778393E693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2013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8B706-0ACD-40B3-AB95-4E5D869EDC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0EFF5-42FE-4857-86A7-726EDF73FA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D136D-F7F6-4687-8AF5-8DD3B44F69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31B0E-0D36-48F6-8B83-9FB9BC865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D4DDC-3877-46A6-ADFA-63D64A8661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F24B9-7C0C-4B4F-82A6-2E812FE33B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94967-73EE-4A75-A827-47B02327E0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DD9CE-F701-461C-B89C-FFB4301998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04892-885C-4952-AB7F-4033DB8147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2013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74B3E-777B-4A0F-8CA0-7C90F9FFF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84AC6-BBE4-40F9-8123-1EEF9B763C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2013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6B09E-6C07-4E8D-8FFB-2A03C4B2BC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81A3E-06ED-4858-9E95-C47F753CD7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F1E95-6F33-49A8-81B6-573098CE3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 předlohy nadpisů.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styly předlohy textu.</a:t>
            </a:r>
          </a:p>
          <a:p>
            <a:pPr lvl="1"/>
            <a:r>
              <a:rPr lang="en-US" altLang="en-US" smtClean="0"/>
              <a:t>Druhá úroveň</a:t>
            </a:r>
          </a:p>
          <a:p>
            <a:pPr lvl="2"/>
            <a:r>
              <a:rPr lang="en-US" altLang="en-US" smtClean="0"/>
              <a:t>Třetí úroveň</a:t>
            </a:r>
          </a:p>
          <a:p>
            <a:pPr lvl="3"/>
            <a:r>
              <a:rPr lang="en-US" altLang="en-US" smtClean="0"/>
              <a:t>Čtvrtá úroveň</a:t>
            </a:r>
          </a:p>
          <a:p>
            <a:pPr lvl="4"/>
            <a:r>
              <a:rPr lang="en-US" altLang="en-US" smtClean="0"/>
              <a:t>Pátá úroveň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r>
              <a:rPr lang="en-US" altLang="en-US" smtClean="0"/>
              <a:t>PG III (NPGR010) - J. Křivánek 2013</a:t>
            </a:r>
            <a:endParaRPr lang="en-US" altLang="en-US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7DD9C3A3-A5F7-4232-B253-D7CE550980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939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1" name="Rectangle 9"/>
          <p:cNvSpPr>
            <a:spLocks noChangeArrowheads="1"/>
          </p:cNvSpPr>
          <p:nvPr userDrawn="1"/>
        </p:nvSpPr>
        <p:spPr bwMode="auto">
          <a:xfrm>
            <a:off x="395288" y="6092825"/>
            <a:ext cx="8353425" cy="144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aroslav.Krivanek@mff.cuni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Po</a:t>
            </a:r>
            <a:r>
              <a:rPr lang="cs-CZ" b="1" dirty="0" smtClean="0"/>
              <a:t>čítačová grafika III - Cvičení</a:t>
            </a:r>
            <a:br>
              <a:rPr lang="cs-CZ" b="1" dirty="0" smtClean="0"/>
            </a:br>
            <a:r>
              <a:rPr lang="cs-CZ" b="1" dirty="0" smtClean="0"/>
              <a:t>Integrováví na jednotkové kouli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2130896"/>
          </a:xfrm>
        </p:spPr>
        <p:txBody>
          <a:bodyPr/>
          <a:lstStyle/>
          <a:p>
            <a:pPr eaLnBrk="1" hangingPunct="1"/>
            <a:r>
              <a:rPr lang="cs-CZ" sz="2000" dirty="0" smtClean="0"/>
              <a:t>Jaroslav Křivánek, MFF UK</a:t>
            </a:r>
          </a:p>
          <a:p>
            <a:pPr eaLnBrk="1" hangingPunct="1"/>
            <a:r>
              <a:rPr lang="en-US" sz="2000" dirty="0" smtClean="0">
                <a:hlinkClick r:id="rId2"/>
              </a:rPr>
              <a:t>Jaroslav.Krivanek@mff.cuni.cz</a:t>
            </a:r>
            <a:endParaRPr lang="cs-CZ" sz="2000" dirty="0" smtClean="0"/>
          </a:p>
          <a:p>
            <a:pPr eaLnBrk="1" hangingPunct="1"/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Směr, prostorový úhel, integrování na jednotkové kouli</a:t>
            </a:r>
            <a:endParaRPr lang="en-US" b="1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29540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Směr ve 3D</a:t>
            </a:r>
            <a:endParaRPr lang="en-US" dirty="0" smtClean="0"/>
          </a:p>
        </p:txBody>
      </p:sp>
      <p:sp>
        <p:nvSpPr>
          <p:cNvPr id="41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b="1" dirty="0" smtClean="0"/>
              <a:t>Směr </a:t>
            </a:r>
            <a:r>
              <a:rPr lang="cs-CZ" dirty="0" smtClean="0"/>
              <a:t>= jednotkový vektor ve 3D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Kartézské souřadnice</a:t>
            </a:r>
          </a:p>
          <a:p>
            <a:pPr lvl="2" eaLnBrk="1" hangingPunct="1">
              <a:lnSpc>
                <a:spcPct val="90000"/>
              </a:lnSpc>
            </a:pPr>
            <a:endParaRPr lang="cs-CZ" dirty="0" smtClean="0"/>
          </a:p>
          <a:p>
            <a:pPr lvl="2" eaLnBrk="1" hangingPunct="1">
              <a:lnSpc>
                <a:spcPct val="90000"/>
              </a:lnSpc>
            </a:pPr>
            <a:endParaRPr lang="cs-CZ" dirty="0" smtClean="0"/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Sférické souřadnice</a:t>
            </a:r>
          </a:p>
          <a:p>
            <a:pPr lvl="1" eaLnBrk="1" hangingPunct="1">
              <a:lnSpc>
                <a:spcPct val="90000"/>
              </a:lnSpc>
            </a:pPr>
            <a:endParaRPr lang="cs-CZ" dirty="0" smtClean="0"/>
          </a:p>
          <a:p>
            <a:pPr lvl="1" eaLnBrk="1" hangingPunct="1">
              <a:lnSpc>
                <a:spcPct val="90000"/>
              </a:lnSpc>
            </a:pPr>
            <a:endParaRPr lang="cs-CZ" dirty="0" smtClean="0"/>
          </a:p>
          <a:p>
            <a:pPr lvl="1" eaLnBrk="1" hangingPunct="1">
              <a:lnSpc>
                <a:spcPct val="90000"/>
              </a:lnSpc>
            </a:pPr>
            <a:endParaRPr lang="cs-CZ" dirty="0" smtClean="0"/>
          </a:p>
          <a:p>
            <a:pPr lvl="1" eaLnBrk="1" hangingPunct="1">
              <a:lnSpc>
                <a:spcPct val="90000"/>
              </a:lnSpc>
            </a:pPr>
            <a:endParaRPr lang="cs-CZ" dirty="0" smtClean="0"/>
          </a:p>
          <a:p>
            <a:pPr lvl="1" eaLnBrk="1" hangingPunct="1">
              <a:lnSpc>
                <a:spcPct val="90000"/>
              </a:lnSpc>
            </a:pPr>
            <a:endParaRPr lang="cs-CZ" dirty="0" smtClean="0"/>
          </a:p>
          <a:p>
            <a:pPr lvl="1" eaLnBrk="1" hangingPunct="1">
              <a:lnSpc>
                <a:spcPct val="90000"/>
              </a:lnSpc>
            </a:pPr>
            <a:r>
              <a:rPr lang="cs-CZ" dirty="0" smtClean="0">
                <a:latin typeface="Symbol" pitchFamily="18" charset="2"/>
              </a:rPr>
              <a:t>q</a:t>
            </a:r>
            <a:r>
              <a:rPr lang="cs-CZ" dirty="0" smtClean="0"/>
              <a:t> … </a:t>
            </a:r>
            <a:r>
              <a:rPr lang="cs-CZ" i="1" dirty="0" smtClean="0"/>
              <a:t>polární úhel</a:t>
            </a:r>
            <a:r>
              <a:rPr lang="cs-CZ" dirty="0" smtClean="0"/>
              <a:t> - odchylka od osy </a:t>
            </a:r>
            <a:r>
              <a:rPr lang="cs-CZ" i="1" dirty="0" smtClean="0"/>
              <a:t>Z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>
                <a:latin typeface="Symbol" pitchFamily="18" charset="2"/>
              </a:rPr>
              <a:t>f</a:t>
            </a:r>
            <a:r>
              <a:rPr lang="cs-CZ" i="1" dirty="0" smtClean="0">
                <a:latin typeface="Symbol" pitchFamily="18" charset="2"/>
              </a:rPr>
              <a:t> </a:t>
            </a:r>
            <a:r>
              <a:rPr lang="cs-CZ" i="1" dirty="0" smtClean="0"/>
              <a:t>... azimut - </a:t>
            </a:r>
            <a:r>
              <a:rPr lang="cs-CZ" dirty="0" smtClean="0"/>
              <a:t>úhel od osy </a:t>
            </a:r>
            <a:r>
              <a:rPr lang="cs-CZ" i="1" dirty="0" smtClean="0"/>
              <a:t>X</a:t>
            </a:r>
            <a:endParaRPr lang="en-US" dirty="0" smtClean="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390650" y="2360613"/>
          <a:ext cx="171767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6" name="Rovnice" r:id="rId3" imgW="787320" imgH="203040" progId="Equation.3">
                  <p:embed/>
                </p:oleObj>
              </mc:Choice>
              <mc:Fallback>
                <p:oleObj name="Rovnice" r:id="rId3" imgW="7873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650" y="2360613"/>
                        <a:ext cx="1717675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3348038" y="2327275"/>
          <a:ext cx="210502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7" name="Rovnice" r:id="rId5" imgW="965160" imgH="228600" progId="Equation.3">
                  <p:embed/>
                </p:oleObj>
              </mc:Choice>
              <mc:Fallback>
                <p:oleObj name="Rovnice" r:id="rId5" imgW="965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2327275"/>
                        <a:ext cx="2105025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6"/>
          <p:cNvGraphicFramePr>
            <a:graphicFrameLocks noChangeAspect="1"/>
          </p:cNvGraphicFramePr>
          <p:nvPr/>
        </p:nvGraphicFramePr>
        <p:xfrm>
          <a:off x="1492250" y="3357563"/>
          <a:ext cx="1441450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8" name="Rovnice" r:id="rId7" imgW="660240" imgH="660240" progId="Equation.3">
                  <p:embed/>
                </p:oleObj>
              </mc:Choice>
              <mc:Fallback>
                <p:oleObj name="Rovnice" r:id="rId7" imgW="66024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0" y="3357563"/>
                        <a:ext cx="1441450" cy="1439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7"/>
          <p:cNvGraphicFramePr>
            <a:graphicFrameLocks noChangeAspect="1"/>
          </p:cNvGraphicFramePr>
          <p:nvPr/>
        </p:nvGraphicFramePr>
        <p:xfrm>
          <a:off x="3665538" y="3746500"/>
          <a:ext cx="1747837" cy="132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9" name="Rovnice" r:id="rId9" imgW="799920" imgH="609480" progId="Equation.3">
                  <p:embed/>
                </p:oleObj>
              </mc:Choice>
              <mc:Fallback>
                <p:oleObj name="Rovnice" r:id="rId9" imgW="79992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5538" y="3746500"/>
                        <a:ext cx="1747837" cy="1328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8"/>
          <p:cNvGraphicFramePr>
            <a:graphicFrameLocks noChangeAspect="1"/>
          </p:cNvGraphicFramePr>
          <p:nvPr/>
        </p:nvGraphicFramePr>
        <p:xfrm>
          <a:off x="6134100" y="3702050"/>
          <a:ext cx="1966913" cy="138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0" name="Rovnice" r:id="rId11" imgW="901440" imgH="634680" progId="Equation.3">
                  <p:embed/>
                </p:oleObj>
              </mc:Choice>
              <mc:Fallback>
                <p:oleObj name="Rovnice" r:id="rId11" imgW="90144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4100" y="3702050"/>
                        <a:ext cx="1966913" cy="1382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12"/>
          <p:cNvGraphicFramePr>
            <a:graphicFrameLocks noChangeAspect="1"/>
          </p:cNvGraphicFramePr>
          <p:nvPr/>
        </p:nvGraphicFramePr>
        <p:xfrm>
          <a:off x="5724525" y="404813"/>
          <a:ext cx="3203575" cy="301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1" name="CorelDRAW" r:id="rId13" imgW="4072680" imgH="3989880" progId="CorelDRAW.Graphic.11">
                  <p:embed/>
                </p:oleObj>
              </mc:Choice>
              <mc:Fallback>
                <p:oleObj name="CorelDRAW" r:id="rId13" imgW="4072680" imgH="3989880" progId="CorelDRAW.Graphic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404813"/>
                        <a:ext cx="3203575" cy="301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2013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87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Funkce na jednotkové kouli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Funkce jako každá jiná, ale argumentem je směr ve 3D</a:t>
            </a:r>
          </a:p>
          <a:p>
            <a:pPr eaLnBrk="1" hangingPunct="1"/>
            <a:r>
              <a:rPr lang="cs-CZ" dirty="0" smtClean="0"/>
              <a:t>Funkční hodnota je číslo (nebo třeba trojice čísel RGB)</a:t>
            </a:r>
          </a:p>
          <a:p>
            <a:pPr eaLnBrk="1" hangingPunct="1"/>
            <a:r>
              <a:rPr lang="cs-CZ" dirty="0" smtClean="0"/>
              <a:t>Zápis např.</a:t>
            </a:r>
          </a:p>
          <a:p>
            <a:pPr lvl="1" eaLnBrk="1" hangingPunct="1"/>
            <a:r>
              <a:rPr lang="cs-CZ" i="1" dirty="0" smtClean="0"/>
              <a:t>F</a:t>
            </a:r>
            <a:r>
              <a:rPr lang="en-US" dirty="0" smtClean="0"/>
              <a:t>(</a:t>
            </a:r>
            <a:r>
              <a:rPr lang="cs-CZ" dirty="0" smtClean="0">
                <a:latin typeface="Symbol" pitchFamily="18" charset="2"/>
              </a:rPr>
              <a:t>w</a:t>
            </a:r>
            <a:r>
              <a:rPr lang="cs-CZ" dirty="0" smtClean="0"/>
              <a:t>)</a:t>
            </a:r>
          </a:p>
          <a:p>
            <a:pPr lvl="1" eaLnBrk="1" hangingPunct="1"/>
            <a:r>
              <a:rPr lang="cs-CZ" i="1" dirty="0" smtClean="0"/>
              <a:t>F</a:t>
            </a:r>
            <a:r>
              <a:rPr lang="cs-CZ" dirty="0" smtClean="0"/>
              <a:t>(</a:t>
            </a:r>
            <a:r>
              <a:rPr lang="cs-CZ" i="1" dirty="0" smtClean="0"/>
              <a:t>x</a:t>
            </a:r>
            <a:r>
              <a:rPr lang="cs-CZ" dirty="0" smtClean="0"/>
              <a:t>,</a:t>
            </a:r>
            <a:r>
              <a:rPr lang="cs-CZ" i="1" dirty="0" smtClean="0"/>
              <a:t>y</a:t>
            </a:r>
            <a:r>
              <a:rPr lang="cs-CZ" dirty="0" smtClean="0"/>
              <a:t>,</a:t>
            </a:r>
            <a:r>
              <a:rPr lang="cs-CZ" i="1" dirty="0" smtClean="0"/>
              <a:t>z</a:t>
            </a:r>
            <a:r>
              <a:rPr lang="cs-CZ" dirty="0" smtClean="0"/>
              <a:t>)</a:t>
            </a:r>
          </a:p>
          <a:p>
            <a:pPr lvl="1" eaLnBrk="1" hangingPunct="1"/>
            <a:r>
              <a:rPr lang="cs-CZ" i="1" dirty="0" smtClean="0"/>
              <a:t>F</a:t>
            </a:r>
            <a:r>
              <a:rPr lang="cs-CZ" dirty="0" smtClean="0"/>
              <a:t>(</a:t>
            </a:r>
            <a:r>
              <a:rPr lang="cs-CZ" dirty="0" smtClean="0">
                <a:latin typeface="Symbol" pitchFamily="18" charset="2"/>
              </a:rPr>
              <a:t>q,f</a:t>
            </a:r>
            <a:r>
              <a:rPr lang="cs-CZ" dirty="0" smtClean="0"/>
              <a:t>)</a:t>
            </a:r>
          </a:p>
          <a:p>
            <a:pPr lvl="1" eaLnBrk="1" hangingPunct="1"/>
            <a:r>
              <a:rPr lang="cs-CZ" dirty="0" smtClean="0"/>
              <a:t>…</a:t>
            </a:r>
          </a:p>
          <a:p>
            <a:pPr lvl="1" eaLnBrk="1" hangingPunct="1"/>
            <a:r>
              <a:rPr lang="cs-CZ" dirty="0" smtClean="0"/>
              <a:t>Závisí na zvolené reprezentaci směrů ve 3D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2013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260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Prostorový úhel</a:t>
            </a:r>
            <a:endParaRPr lang="en-US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2"/>
            <a:ext cx="8291513" cy="4897015"/>
          </a:xfrm>
        </p:spPr>
        <p:txBody>
          <a:bodyPr/>
          <a:lstStyle/>
          <a:p>
            <a:pPr eaLnBrk="1" hangingPunct="1"/>
            <a:r>
              <a:rPr lang="cs-CZ" b="1" dirty="0" smtClean="0"/>
              <a:t>Rovinný úhel </a:t>
            </a:r>
          </a:p>
          <a:p>
            <a:pPr lvl="1" eaLnBrk="1" hangingPunct="1"/>
            <a:r>
              <a:rPr lang="cs-CZ" dirty="0" smtClean="0"/>
              <a:t>Délka oblouku na jednotkové</a:t>
            </a:r>
            <a:br>
              <a:rPr lang="cs-CZ" dirty="0" smtClean="0"/>
            </a:br>
            <a:r>
              <a:rPr lang="cs-CZ" dirty="0" smtClean="0"/>
              <a:t>kružnici</a:t>
            </a:r>
          </a:p>
          <a:p>
            <a:pPr lvl="1" eaLnBrk="1" hangingPunct="1"/>
            <a:r>
              <a:rPr lang="cs-CZ" dirty="0" smtClean="0"/>
              <a:t>Kružnice má 2</a:t>
            </a:r>
            <a:r>
              <a:rPr lang="cs-CZ" dirty="0" smtClean="0">
                <a:latin typeface="Symbol" pitchFamily="18" charset="2"/>
              </a:rPr>
              <a:t>p</a:t>
            </a:r>
            <a:r>
              <a:rPr lang="cs-CZ" dirty="0" smtClean="0"/>
              <a:t> radiánů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b="1" dirty="0" smtClean="0"/>
              <a:t>Prostorový úhel </a:t>
            </a:r>
            <a:r>
              <a:rPr lang="cs-CZ" dirty="0" smtClean="0"/>
              <a:t>(</a:t>
            </a:r>
            <a:r>
              <a:rPr lang="cs-CZ" dirty="0" err="1" smtClean="0"/>
              <a:t>steradian</a:t>
            </a:r>
            <a:r>
              <a:rPr lang="cs-CZ" dirty="0" smtClean="0"/>
              <a:t>, </a:t>
            </a:r>
            <a:r>
              <a:rPr lang="cs-CZ" dirty="0" err="1" smtClean="0"/>
              <a:t>sr</a:t>
            </a:r>
            <a:r>
              <a:rPr lang="cs-CZ" dirty="0" smtClean="0"/>
              <a:t>)</a:t>
            </a:r>
          </a:p>
          <a:p>
            <a:pPr lvl="1" eaLnBrk="1" hangingPunct="1"/>
            <a:r>
              <a:rPr lang="cs-CZ" dirty="0" smtClean="0"/>
              <a:t>Velikost plochy na jednotkové</a:t>
            </a:r>
            <a:br>
              <a:rPr lang="cs-CZ" dirty="0" smtClean="0"/>
            </a:br>
            <a:r>
              <a:rPr lang="cs-CZ" dirty="0" smtClean="0"/>
              <a:t>kouli</a:t>
            </a:r>
          </a:p>
          <a:p>
            <a:pPr lvl="1" eaLnBrk="1" hangingPunct="1"/>
            <a:r>
              <a:rPr lang="cs-CZ" dirty="0" smtClean="0"/>
              <a:t>Koule má 4</a:t>
            </a:r>
            <a:r>
              <a:rPr lang="cs-CZ" dirty="0" smtClean="0">
                <a:latin typeface="Symbol" pitchFamily="18" charset="2"/>
              </a:rPr>
              <a:t>p</a:t>
            </a:r>
            <a:r>
              <a:rPr lang="cs-CZ" dirty="0" smtClean="0"/>
              <a:t> steradiánů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5508625" y="2812256"/>
          <a:ext cx="2984500" cy="292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5" name="CorelPhotoPaint.Image.11" r:id="rId3" imgW="2984127" imgH="2920635" progId="CorelPhotoPaint.Image.11">
                  <p:embed/>
                </p:oleObj>
              </mc:Choice>
              <mc:Fallback>
                <p:oleObj name="CorelPhotoPaint.Image.11" r:id="rId3" imgW="2984127" imgH="2920635" progId="CorelPhotoPaint.Image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2812256"/>
                        <a:ext cx="2984500" cy="292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2013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040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10" descr="da_to_domeg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3188" y="2636838"/>
            <a:ext cx="3421062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Diferenciální prostorový úhel</a:t>
            </a:r>
            <a:endParaRPr lang="en-US" dirty="0" smtClean="0"/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„Nekonečně malý“ prostorový úhel okolo směru</a:t>
            </a:r>
          </a:p>
          <a:p>
            <a:pPr eaLnBrk="1" hangingPunct="1"/>
            <a:r>
              <a:rPr lang="cs-CZ" dirty="0" smtClean="0"/>
              <a:t>3D vektor</a:t>
            </a:r>
          </a:p>
          <a:p>
            <a:pPr lvl="1" eaLnBrk="1" hangingPunct="1"/>
            <a:r>
              <a:rPr lang="cs-CZ" dirty="0" smtClean="0"/>
              <a:t>Velikost </a:t>
            </a:r>
            <a:r>
              <a:rPr lang="cs-CZ" dirty="0" err="1" smtClean="0"/>
              <a:t>d</a:t>
            </a:r>
            <a:r>
              <a:rPr lang="cs-CZ" dirty="0" err="1" smtClean="0">
                <a:latin typeface="Symbol" pitchFamily="18" charset="2"/>
              </a:rPr>
              <a:t>w</a:t>
            </a:r>
            <a:endParaRPr lang="cs-CZ" dirty="0" smtClean="0">
              <a:latin typeface="Symbol" pitchFamily="18" charset="2"/>
            </a:endParaRPr>
          </a:p>
          <a:p>
            <a:pPr lvl="2" eaLnBrk="1" hangingPunct="1"/>
            <a:r>
              <a:rPr lang="cs-CZ" dirty="0" smtClean="0"/>
              <a:t>velikost diferenciální plošky na jednotkové kouli</a:t>
            </a:r>
          </a:p>
          <a:p>
            <a:pPr lvl="1" eaLnBrk="1" hangingPunct="1"/>
            <a:r>
              <a:rPr lang="cs-CZ" dirty="0" smtClean="0"/>
              <a:t>Směr </a:t>
            </a:r>
            <a:r>
              <a:rPr lang="cs-CZ" dirty="0" err="1" smtClean="0"/>
              <a:t>d</a:t>
            </a:r>
            <a:r>
              <a:rPr lang="cs-CZ" dirty="0" err="1" smtClean="0">
                <a:latin typeface="Symbol" pitchFamily="18" charset="2"/>
              </a:rPr>
              <a:t>w</a:t>
            </a:r>
            <a:endParaRPr lang="cs-CZ" dirty="0" smtClean="0"/>
          </a:p>
          <a:p>
            <a:pPr lvl="2" eaLnBrk="1" hangingPunct="1"/>
            <a:r>
              <a:rPr lang="cs-CZ" dirty="0" smtClean="0"/>
              <a:t>střed projekce diferenciální plošky</a:t>
            </a:r>
            <a:br>
              <a:rPr lang="cs-CZ" dirty="0" smtClean="0"/>
            </a:br>
            <a:r>
              <a:rPr lang="cs-CZ" dirty="0" smtClean="0"/>
              <a:t>na jednotkovou kouli</a:t>
            </a:r>
          </a:p>
          <a:p>
            <a:pPr eaLnBrk="1" hangingPunct="1"/>
            <a:r>
              <a:rPr lang="cs-CZ" dirty="0" smtClean="0"/>
              <a:t>Prostorový úhel diferenciální plošky</a:t>
            </a:r>
          </a:p>
          <a:p>
            <a:pPr eaLnBrk="1" hangingPunct="1"/>
            <a:endParaRPr lang="en-US" dirty="0" smtClean="0"/>
          </a:p>
        </p:txBody>
      </p:sp>
      <p:graphicFrame>
        <p:nvGraphicFramePr>
          <p:cNvPr id="6146" name="Object 6"/>
          <p:cNvGraphicFramePr>
            <a:graphicFrameLocks noChangeAspect="1"/>
          </p:cNvGraphicFramePr>
          <p:nvPr/>
        </p:nvGraphicFramePr>
        <p:xfrm>
          <a:off x="1993900" y="4868863"/>
          <a:ext cx="1966913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9" name="Rovnice" r:id="rId4" imgW="901440" imgH="393480" progId="Equation.3">
                  <p:embed/>
                </p:oleObj>
              </mc:Choice>
              <mc:Fallback>
                <p:oleObj name="Rovnice" r:id="rId4" imgW="9014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3900" y="4868863"/>
                        <a:ext cx="1966913" cy="858837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2013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15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Diferenciální prostorový úhel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928688" y="1651000"/>
            <a:ext cx="7099301" cy="4438650"/>
            <a:chOff x="585" y="1040"/>
            <a:chExt cx="4472" cy="279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585" y="2319"/>
              <a:ext cx="2534" cy="5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124" y="2162"/>
              <a:ext cx="201" cy="325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cs-CZ" sz="2800" b="1">
                  <a:latin typeface="Arial" pitchFamily="34" charset="0"/>
                </a:rPr>
                <a:t>r</a:t>
              </a:r>
              <a:endParaRPr lang="cs-CZ" sz="2800" b="1">
                <a:latin typeface="Arial CE" charset="-18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2756" y="2518"/>
              <a:ext cx="248" cy="363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cs-CZ" sz="3200" b="1">
                  <a:latin typeface="Symbol" pitchFamily="18" charset="2"/>
                </a:rPr>
                <a:t>f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556" y="2086"/>
              <a:ext cx="248" cy="363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cs-CZ" sz="3200" b="1">
                  <a:latin typeface="Symbol" pitchFamily="18" charset="2"/>
                </a:rPr>
                <a:t>q</a:t>
              </a: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1852" y="1908"/>
              <a:ext cx="725" cy="662"/>
            </a:xfrm>
            <a:custGeom>
              <a:avLst/>
              <a:gdLst/>
              <a:ahLst/>
              <a:cxnLst>
                <a:cxn ang="0">
                  <a:pos x="0" y="661"/>
                </a:cxn>
                <a:cxn ang="0">
                  <a:pos x="488" y="0"/>
                </a:cxn>
                <a:cxn ang="0">
                  <a:pos x="724" y="162"/>
                </a:cxn>
                <a:cxn ang="0">
                  <a:pos x="0" y="661"/>
                </a:cxn>
              </a:cxnLst>
              <a:rect l="0" t="0" r="r" b="b"/>
              <a:pathLst>
                <a:path w="725" h="662">
                  <a:moveTo>
                    <a:pt x="0" y="661"/>
                  </a:moveTo>
                  <a:lnTo>
                    <a:pt x="488" y="0"/>
                  </a:lnTo>
                  <a:lnTo>
                    <a:pt x="724" y="162"/>
                  </a:lnTo>
                  <a:lnTo>
                    <a:pt x="0" y="661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H="1" flipV="1">
              <a:off x="1845" y="1040"/>
              <a:ext cx="11" cy="15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585" y="1302"/>
              <a:ext cx="2534" cy="253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1857" y="2569"/>
              <a:ext cx="154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H="1">
              <a:off x="1086" y="2574"/>
              <a:ext cx="770" cy="6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Arc 12"/>
            <p:cNvSpPr>
              <a:spLocks/>
            </p:cNvSpPr>
            <p:nvPr/>
          </p:nvSpPr>
          <p:spPr bwMode="auto">
            <a:xfrm>
              <a:off x="902" y="1718"/>
              <a:ext cx="1901" cy="214"/>
            </a:xfrm>
            <a:custGeom>
              <a:avLst/>
              <a:gdLst>
                <a:gd name="G0" fmla="+- 21600 0 0"/>
                <a:gd name="G1" fmla="+- 3114 0 0"/>
                <a:gd name="G2" fmla="+- 21600 0 0"/>
                <a:gd name="T0" fmla="*/ 43006 w 43200"/>
                <a:gd name="T1" fmla="*/ 223 h 24714"/>
                <a:gd name="T2" fmla="*/ 226 w 43200"/>
                <a:gd name="T3" fmla="*/ 0 h 24714"/>
                <a:gd name="T4" fmla="*/ 21600 w 43200"/>
                <a:gd name="T5" fmla="*/ 3114 h 24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4714" fill="none" extrusionOk="0">
                  <a:moveTo>
                    <a:pt x="43005" y="223"/>
                  </a:moveTo>
                  <a:cubicBezTo>
                    <a:pt x="43135" y="1181"/>
                    <a:pt x="43200" y="2147"/>
                    <a:pt x="43200" y="3114"/>
                  </a:cubicBezTo>
                  <a:cubicBezTo>
                    <a:pt x="43200" y="15043"/>
                    <a:pt x="33529" y="24714"/>
                    <a:pt x="21600" y="24714"/>
                  </a:cubicBezTo>
                  <a:cubicBezTo>
                    <a:pt x="9670" y="24714"/>
                    <a:pt x="0" y="15043"/>
                    <a:pt x="0" y="3114"/>
                  </a:cubicBezTo>
                  <a:cubicBezTo>
                    <a:pt x="-1" y="2071"/>
                    <a:pt x="75" y="1031"/>
                    <a:pt x="225" y="-1"/>
                  </a:cubicBezTo>
                </a:path>
                <a:path w="43200" h="24714" stroke="0" extrusionOk="0">
                  <a:moveTo>
                    <a:pt x="43005" y="223"/>
                  </a:moveTo>
                  <a:cubicBezTo>
                    <a:pt x="43135" y="1181"/>
                    <a:pt x="43200" y="2147"/>
                    <a:pt x="43200" y="3114"/>
                  </a:cubicBezTo>
                  <a:cubicBezTo>
                    <a:pt x="43200" y="15043"/>
                    <a:pt x="33529" y="24714"/>
                    <a:pt x="21600" y="24714"/>
                  </a:cubicBezTo>
                  <a:cubicBezTo>
                    <a:pt x="9670" y="24714"/>
                    <a:pt x="0" y="15043"/>
                    <a:pt x="0" y="3114"/>
                  </a:cubicBezTo>
                  <a:cubicBezTo>
                    <a:pt x="-1" y="2071"/>
                    <a:pt x="75" y="1031"/>
                    <a:pt x="225" y="-1"/>
                  </a:cubicBezTo>
                  <a:lnTo>
                    <a:pt x="21600" y="3114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Arc 13"/>
            <p:cNvSpPr>
              <a:spLocks/>
            </p:cNvSpPr>
            <p:nvPr/>
          </p:nvSpPr>
          <p:spPr bwMode="auto">
            <a:xfrm>
              <a:off x="786" y="1876"/>
              <a:ext cx="2120" cy="239"/>
            </a:xfrm>
            <a:custGeom>
              <a:avLst/>
              <a:gdLst>
                <a:gd name="G0" fmla="+- 21600 0 0"/>
                <a:gd name="G1" fmla="+- 3220 0 0"/>
                <a:gd name="G2" fmla="+- 21600 0 0"/>
                <a:gd name="T0" fmla="*/ 42959 w 43200"/>
                <a:gd name="T1" fmla="*/ 0 h 24820"/>
                <a:gd name="T2" fmla="*/ 132 w 43200"/>
                <a:gd name="T3" fmla="*/ 833 h 24820"/>
                <a:gd name="T4" fmla="*/ 21600 w 43200"/>
                <a:gd name="T5" fmla="*/ 3220 h 24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4820" fill="none" extrusionOk="0">
                  <a:moveTo>
                    <a:pt x="42958" y="0"/>
                  </a:moveTo>
                  <a:cubicBezTo>
                    <a:pt x="43119" y="1065"/>
                    <a:pt x="43200" y="2142"/>
                    <a:pt x="43200" y="3220"/>
                  </a:cubicBezTo>
                  <a:cubicBezTo>
                    <a:pt x="43200" y="15149"/>
                    <a:pt x="33529" y="24820"/>
                    <a:pt x="21600" y="24820"/>
                  </a:cubicBezTo>
                  <a:cubicBezTo>
                    <a:pt x="9670" y="24820"/>
                    <a:pt x="0" y="15149"/>
                    <a:pt x="0" y="3220"/>
                  </a:cubicBezTo>
                  <a:cubicBezTo>
                    <a:pt x="-1" y="2422"/>
                    <a:pt x="44" y="1625"/>
                    <a:pt x="132" y="833"/>
                  </a:cubicBezTo>
                </a:path>
                <a:path w="43200" h="24820" stroke="0" extrusionOk="0">
                  <a:moveTo>
                    <a:pt x="42958" y="0"/>
                  </a:moveTo>
                  <a:cubicBezTo>
                    <a:pt x="43119" y="1065"/>
                    <a:pt x="43200" y="2142"/>
                    <a:pt x="43200" y="3220"/>
                  </a:cubicBezTo>
                  <a:cubicBezTo>
                    <a:pt x="43200" y="15149"/>
                    <a:pt x="33529" y="24820"/>
                    <a:pt x="21600" y="24820"/>
                  </a:cubicBezTo>
                  <a:cubicBezTo>
                    <a:pt x="9670" y="24820"/>
                    <a:pt x="0" y="15149"/>
                    <a:pt x="0" y="3220"/>
                  </a:cubicBezTo>
                  <a:cubicBezTo>
                    <a:pt x="-1" y="2422"/>
                    <a:pt x="44" y="1625"/>
                    <a:pt x="132" y="833"/>
                  </a:cubicBezTo>
                  <a:lnTo>
                    <a:pt x="21600" y="322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Arc 14"/>
            <p:cNvSpPr>
              <a:spLocks/>
            </p:cNvSpPr>
            <p:nvPr/>
          </p:nvSpPr>
          <p:spPr bwMode="auto">
            <a:xfrm rot="16200000">
              <a:off x="877" y="2278"/>
              <a:ext cx="2521" cy="591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43195 w 43195"/>
                <a:gd name="T1" fmla="*/ 476 h 21600"/>
                <a:gd name="T2" fmla="*/ 0 w 43195"/>
                <a:gd name="T3" fmla="*/ 73 h 21600"/>
                <a:gd name="T4" fmla="*/ 21600 w 43195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5" h="21600" fill="none" extrusionOk="0">
                  <a:moveTo>
                    <a:pt x="43194" y="475"/>
                  </a:moveTo>
                  <a:cubicBezTo>
                    <a:pt x="42935" y="12217"/>
                    <a:pt x="33343" y="21599"/>
                    <a:pt x="21600" y="21600"/>
                  </a:cubicBezTo>
                  <a:cubicBezTo>
                    <a:pt x="9699" y="21600"/>
                    <a:pt x="40" y="11973"/>
                    <a:pt x="0" y="72"/>
                  </a:cubicBezTo>
                </a:path>
                <a:path w="43195" h="21600" stroke="0" extrusionOk="0">
                  <a:moveTo>
                    <a:pt x="43194" y="475"/>
                  </a:moveTo>
                  <a:cubicBezTo>
                    <a:pt x="42935" y="12217"/>
                    <a:pt x="33343" y="21599"/>
                    <a:pt x="21600" y="21600"/>
                  </a:cubicBezTo>
                  <a:cubicBezTo>
                    <a:pt x="9699" y="21600"/>
                    <a:pt x="40" y="11973"/>
                    <a:pt x="0" y="72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Arc 15"/>
            <p:cNvSpPr>
              <a:spLocks/>
            </p:cNvSpPr>
            <p:nvPr/>
          </p:nvSpPr>
          <p:spPr bwMode="auto">
            <a:xfrm rot="16200000">
              <a:off x="973" y="2152"/>
              <a:ext cx="2522" cy="843"/>
            </a:xfrm>
            <a:custGeom>
              <a:avLst/>
              <a:gdLst>
                <a:gd name="G0" fmla="+- 21600 0 0"/>
                <a:gd name="G1" fmla="+- 365 0 0"/>
                <a:gd name="G2" fmla="+- 21600 0 0"/>
                <a:gd name="T0" fmla="*/ 43196 w 43196"/>
                <a:gd name="T1" fmla="*/ 756 h 21965"/>
                <a:gd name="T2" fmla="*/ 3 w 43196"/>
                <a:gd name="T3" fmla="*/ 0 h 21965"/>
                <a:gd name="T4" fmla="*/ 21600 w 43196"/>
                <a:gd name="T5" fmla="*/ 365 h 219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6" h="21965" fill="none" extrusionOk="0">
                  <a:moveTo>
                    <a:pt x="43196" y="756"/>
                  </a:moveTo>
                  <a:cubicBezTo>
                    <a:pt x="42983" y="12531"/>
                    <a:pt x="33376" y="21964"/>
                    <a:pt x="21600" y="21965"/>
                  </a:cubicBezTo>
                  <a:cubicBezTo>
                    <a:pt x="9670" y="21965"/>
                    <a:pt x="0" y="12294"/>
                    <a:pt x="0" y="365"/>
                  </a:cubicBezTo>
                  <a:cubicBezTo>
                    <a:pt x="-1" y="243"/>
                    <a:pt x="1" y="121"/>
                    <a:pt x="3" y="0"/>
                  </a:cubicBezTo>
                </a:path>
                <a:path w="43196" h="21965" stroke="0" extrusionOk="0">
                  <a:moveTo>
                    <a:pt x="43196" y="756"/>
                  </a:moveTo>
                  <a:cubicBezTo>
                    <a:pt x="42983" y="12531"/>
                    <a:pt x="33376" y="21964"/>
                    <a:pt x="21600" y="21965"/>
                  </a:cubicBezTo>
                  <a:cubicBezTo>
                    <a:pt x="9670" y="21965"/>
                    <a:pt x="0" y="12294"/>
                    <a:pt x="0" y="365"/>
                  </a:cubicBezTo>
                  <a:cubicBezTo>
                    <a:pt x="-1" y="243"/>
                    <a:pt x="1" y="121"/>
                    <a:pt x="3" y="0"/>
                  </a:cubicBezTo>
                  <a:lnTo>
                    <a:pt x="21600" y="365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H="1" flipV="1">
              <a:off x="843" y="1826"/>
              <a:ext cx="1012" cy="7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1857" y="2574"/>
              <a:ext cx="565" cy="2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1857" y="2574"/>
              <a:ext cx="779" cy="1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2340" y="1879"/>
              <a:ext cx="248" cy="210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93" y="19"/>
                </a:cxn>
                <a:cxn ang="0">
                  <a:pos x="175" y="0"/>
                </a:cxn>
                <a:cxn ang="0">
                  <a:pos x="215" y="82"/>
                </a:cxn>
                <a:cxn ang="0">
                  <a:pos x="247" y="184"/>
                </a:cxn>
                <a:cxn ang="0">
                  <a:pos x="154" y="200"/>
                </a:cxn>
                <a:cxn ang="0">
                  <a:pos x="48" y="209"/>
                </a:cxn>
                <a:cxn ang="0">
                  <a:pos x="27" y="108"/>
                </a:cxn>
                <a:cxn ang="0">
                  <a:pos x="0" y="29"/>
                </a:cxn>
              </a:cxnLst>
              <a:rect l="0" t="0" r="r" b="b"/>
              <a:pathLst>
                <a:path w="248" h="210">
                  <a:moveTo>
                    <a:pt x="0" y="29"/>
                  </a:moveTo>
                  <a:lnTo>
                    <a:pt x="93" y="19"/>
                  </a:lnTo>
                  <a:lnTo>
                    <a:pt x="175" y="0"/>
                  </a:lnTo>
                  <a:lnTo>
                    <a:pt x="215" y="82"/>
                  </a:lnTo>
                  <a:lnTo>
                    <a:pt x="247" y="184"/>
                  </a:lnTo>
                  <a:lnTo>
                    <a:pt x="154" y="200"/>
                  </a:lnTo>
                  <a:lnTo>
                    <a:pt x="48" y="209"/>
                  </a:lnTo>
                  <a:lnTo>
                    <a:pt x="27" y="108"/>
                  </a:lnTo>
                  <a:lnTo>
                    <a:pt x="0" y="29"/>
                  </a:lnTo>
                </a:path>
              </a:pathLst>
            </a:custGeom>
            <a:solidFill>
              <a:srgbClr val="FCFEB9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V="1">
              <a:off x="1856" y="2084"/>
              <a:ext cx="524" cy="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2880" y="2016"/>
              <a:ext cx="336" cy="384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4" name="Object 22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3060" y="2069"/>
            <a:ext cx="1997" cy="6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183" name="Equation" r:id="rId3" imgW="1269720" imgH="431640" progId="Equation.3">
                    <p:embed/>
                  </p:oleObj>
                </mc:Choice>
                <mc:Fallback>
                  <p:oleObj name="Equation" r:id="rId3" imgW="1269720" imgH="431640" progId="Equation.3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60" y="2069"/>
                          <a:ext cx="1997" cy="6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372" y="2854"/>
              <a:ext cx="404" cy="363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cs-CZ" sz="3200" b="1">
                  <a:latin typeface="Arial" pitchFamily="34" charset="0"/>
                </a:rPr>
                <a:t>d</a:t>
              </a:r>
              <a:r>
                <a:rPr lang="cs-CZ" sz="3200" b="1">
                  <a:latin typeface="Symbol" pitchFamily="18" charset="2"/>
                </a:rPr>
                <a:t>f</a:t>
              </a: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1316" y="1702"/>
              <a:ext cx="404" cy="363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cs-CZ" sz="3200" b="1">
                  <a:latin typeface="Arial" pitchFamily="34" charset="0"/>
                </a:rPr>
                <a:t>d</a:t>
              </a:r>
              <a:r>
                <a:rPr lang="cs-CZ" sz="3200" b="1">
                  <a:latin typeface="Symbol" pitchFamily="18" charset="2"/>
                </a:rPr>
                <a:t>q</a:t>
              </a:r>
            </a:p>
          </p:txBody>
        </p:sp>
      </p:grp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2013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2500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925144"/>
          </a:xfrm>
        </p:spPr>
        <p:txBody>
          <a:bodyPr/>
          <a:lstStyle/>
          <a:p>
            <a:pPr eaLnBrk="1" hangingPunct="1"/>
            <a:r>
              <a:rPr lang="cs-CZ" dirty="0" smtClean="0"/>
              <a:t>Spočítejte velikost povrchu jednotkové koule.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Spočítejte velikost povrchu kulového vrchlíku o úhlu </a:t>
            </a:r>
            <a:r>
              <a:rPr lang="cs-CZ" dirty="0" smtClean="0">
                <a:latin typeface="Symbol" pitchFamily="18" charset="2"/>
              </a:rPr>
              <a:t>q</a:t>
            </a:r>
            <a:r>
              <a:rPr lang="cs-CZ" baseline="-25000" dirty="0" smtClean="0"/>
              <a:t>0</a:t>
            </a:r>
            <a:r>
              <a:rPr lang="cs-CZ" dirty="0" smtClean="0"/>
              <a:t>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cs-CZ" dirty="0" smtClean="0"/>
              <a:t>Spočítejte velikost povrchu kulového pásu mezi úhly </a:t>
            </a:r>
            <a:r>
              <a:rPr lang="cs-CZ" dirty="0" smtClean="0">
                <a:latin typeface="Symbol" pitchFamily="18" charset="2"/>
              </a:rPr>
              <a:t>q</a:t>
            </a:r>
            <a:r>
              <a:rPr lang="cs-CZ" baseline="-25000" dirty="0" smtClean="0"/>
              <a:t>0</a:t>
            </a:r>
            <a:r>
              <a:rPr lang="cs-CZ" dirty="0" smtClean="0"/>
              <a:t> a </a:t>
            </a:r>
            <a:r>
              <a:rPr lang="cs-CZ" dirty="0" smtClean="0">
                <a:latin typeface="Symbol" pitchFamily="18" charset="2"/>
              </a:rPr>
              <a:t>q</a:t>
            </a:r>
            <a:r>
              <a:rPr lang="cs-CZ" baseline="-25000" dirty="0" smtClean="0"/>
              <a:t>1</a:t>
            </a:r>
            <a:r>
              <a:rPr lang="cs-CZ" dirty="0" smtClean="0"/>
              <a:t>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cs-CZ" dirty="0" smtClean="0"/>
              <a:t>Spočítejte velikost povrchu „melounu“ o úhlu </a:t>
            </a:r>
            <a:r>
              <a:rPr lang="cs-CZ" dirty="0" smtClean="0">
                <a:latin typeface="Symbol" pitchFamily="18" charset="2"/>
              </a:rPr>
              <a:t>f</a:t>
            </a:r>
            <a:r>
              <a:rPr lang="cs-CZ" baseline="-25000" dirty="0" smtClean="0"/>
              <a:t>0</a:t>
            </a:r>
            <a:r>
              <a:rPr lang="cs-CZ" dirty="0" smtClean="0"/>
              <a:t>.</a:t>
            </a: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Příklady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2013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Pod jakým prostorovým úhlem pozorujeme (nekonečnou) rovinu z bodu mimo tuto rovinu?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Pod jakým prostorovým úhlem pozorujeme kouli o poloměru </a:t>
            </a:r>
            <a:r>
              <a:rPr lang="cs-CZ" i="1" dirty="0" smtClean="0"/>
              <a:t>R</a:t>
            </a:r>
            <a:r>
              <a:rPr lang="cs-CZ" dirty="0" smtClean="0"/>
              <a:t>, jejíž střed je vzdálen </a:t>
            </a:r>
            <a:r>
              <a:rPr lang="cs-CZ" i="1" dirty="0" smtClean="0"/>
              <a:t>D</a:t>
            </a:r>
            <a:r>
              <a:rPr lang="cs-CZ" dirty="0" smtClean="0"/>
              <a:t> od stanoviště?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Příklady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2013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ran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rany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4331</TotalTime>
  <Words>280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Hrany</vt:lpstr>
      <vt:lpstr>Rovnice</vt:lpstr>
      <vt:lpstr>CorelDRAW</vt:lpstr>
      <vt:lpstr>CorelPhotoPaint.Image.11</vt:lpstr>
      <vt:lpstr>Equation</vt:lpstr>
      <vt:lpstr>Počítačová grafika III - Cvičení Integrováví na jednotkové kouli</vt:lpstr>
      <vt:lpstr>Směr, prostorový úhel, integrování na jednotkové kouli</vt:lpstr>
      <vt:lpstr>Směr ve 3D</vt:lpstr>
      <vt:lpstr>Funkce na jednotkové kouli</vt:lpstr>
      <vt:lpstr>Prostorový úhel</vt:lpstr>
      <vt:lpstr>Diferenciální prostorový úhel</vt:lpstr>
      <vt:lpstr>Diferenciální prostorový úhel</vt:lpstr>
      <vt:lpstr>Příklady</vt:lpstr>
      <vt:lpstr>Příklady</vt:lpstr>
    </vt:vector>
  </TitlesOfParts>
  <Company>CTU Prague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Radiometrie - Cvičení - Počítačová grafika III (NPGR010)</dc:title>
  <dc:creator>Jaroslav Křivánek</dc:creator>
  <cp:lastModifiedBy>Jaroslav Křivánek</cp:lastModifiedBy>
  <cp:revision>2820</cp:revision>
  <dcterms:created xsi:type="dcterms:W3CDTF">2006-11-17T09:10:54Z</dcterms:created>
  <dcterms:modified xsi:type="dcterms:W3CDTF">2013-10-10T18:16:41Z</dcterms:modified>
</cp:coreProperties>
</file>